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77" r:id="rId6"/>
    <p:sldId id="262" r:id="rId7"/>
    <p:sldId id="263" r:id="rId8"/>
    <p:sldId id="31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31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11" r:id="rId45"/>
    <p:sldId id="312" r:id="rId46"/>
    <p:sldId id="301" r:id="rId47"/>
    <p:sldId id="292" r:id="rId48"/>
    <p:sldId id="307" r:id="rId49"/>
    <p:sldId id="308" r:id="rId50"/>
    <p:sldId id="309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5" d="100"/>
          <a:sy n="95" d="100"/>
        </p:scale>
        <p:origin x="-20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Estimation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A5E-4EC6-91E9-D9D14445384B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A5E-4EC6-91E9-D9D14445384B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BA2-4D5C-BCB4-45BCEFA226E9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BA2-4D5C-BCB4-45BCEFA226E9}"/>
              </c:ext>
            </c:extLst>
          </c:dPt>
          <c:dPt>
            <c:idx val="4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BA2-4D5C-BCB4-45BCEFA226E9}"/>
              </c:ext>
            </c:extLst>
          </c:dPt>
          <c:dPt>
            <c:idx val="5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FBA2-4D5C-BCB4-45BCEFA226E9}"/>
              </c:ext>
            </c:extLst>
          </c:dPt>
          <c:dPt>
            <c:idx val="6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FBA2-4D5C-BCB4-45BCEFA226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Design</c:v>
                </c:pt>
                <c:pt idx="1">
                  <c:v>Code</c:v>
                </c:pt>
                <c:pt idx="2">
                  <c:v>Analysis</c:v>
                </c:pt>
                <c:pt idx="3">
                  <c:v>Planning</c:v>
                </c:pt>
                <c:pt idx="4">
                  <c:v>Customer Communication</c:v>
                </c:pt>
                <c:pt idx="5">
                  <c:v>Test</c:v>
                </c:pt>
                <c:pt idx="6">
                  <c:v>Implemention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2.5</c:v>
                </c:pt>
                <c:pt idx="1">
                  <c:v>3.5</c:v>
                </c:pt>
                <c:pt idx="2">
                  <c:v>2</c:v>
                </c:pt>
                <c:pt idx="3">
                  <c:v>0.8</c:v>
                </c:pt>
                <c:pt idx="4">
                  <c:v>0.30000000000000032</c:v>
                </c:pt>
                <c:pt idx="5">
                  <c:v>0.5</c:v>
                </c:pt>
                <c:pt idx="6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A5E-4EC6-91E9-D9D14445384B}"/>
            </c:ext>
          </c:extLst>
        </c:ser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587FC-36B9-4735-8C6B-77B70697086C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4224A-08D6-4C77-A39E-12FA15C5A2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608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4224A-08D6-4C77-A39E-12FA15C5A25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4519-95EC-42B5-B7BC-9A4C88E7200C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18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57F2-A927-4CB2-8CD7-3EF0AA5309EC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75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D528-1584-4F07-B07C-0DB8D135BF0A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94541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7281-2BD5-40E9-9CE0-CFB447C7CE89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881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278-4D18-4A38-88D7-ADFF00714434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3517676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11278-4D18-4A38-88D7-ADFF00714434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294334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F4C-D182-4FC6-BC15-71C5D11E66C6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740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D0783-0FF5-4A68-8485-2CECC2544FB2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92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715B-281C-4D69-83E3-4BD87F753D48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362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270B-25B6-4455-B231-A62604CDF34E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699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81DB-7B1E-4A3E-AF2B-D484D0A9390E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191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1508-BD9F-498A-A874-716801978A70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698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58CD-135E-4C6B-BD43-D15AB7A49545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581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AD6B-6736-4B26-875A-2D2C7D1582F1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634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A1D3-BBBE-4EB7-AE71-0976F3114DEC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127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0E4E-9BE9-4803-ABB3-12D25C5829A7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037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11278-4D18-4A38-88D7-ADFF00714434}" type="datetime1">
              <a:rPr lang="en-US" smtClean="0"/>
              <a:pPr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DD1C142-E318-46BF-AAB5-894DEC34D4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822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695" y="372655"/>
            <a:ext cx="10152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Presentation on</a:t>
            </a: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arming 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A257DD-A1E0-4B19-808F-2D490602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823370" y="5597228"/>
            <a:ext cx="1213364" cy="10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DB745F-5C45-4F9E-A5E8-96170CA1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053939" y="5410473"/>
            <a:ext cx="1320527" cy="132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867" y="5046134"/>
            <a:ext cx="1004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IUBAT– International University of Business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Agriculture and Technology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apt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2423" y="1380067"/>
            <a:ext cx="7227377" cy="35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53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79303" y="453113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6106" y="1291541"/>
            <a:ext cx="85919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also manage the order and change the order status.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also make the bills.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filter the order.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2380" y="3048002"/>
            <a:ext cx="4753483" cy="2633132"/>
          </a:xfrm>
          <a:prstGeom prst="rect">
            <a:avLst/>
          </a:prstGeom>
        </p:spPr>
      </p:pic>
      <p:pic>
        <p:nvPicPr>
          <p:cNvPr id="9" name="Picture 8" descr="a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9468" y="3117566"/>
            <a:ext cx="5125256" cy="26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69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7014" y="3949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8770" y="1240076"/>
            <a:ext cx="7099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upload the blogs and manage the blogs.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arrange different type of events and also manage them.</a:t>
            </a:r>
          </a:p>
        </p:txBody>
      </p:sp>
      <p:pic>
        <p:nvPicPr>
          <p:cNvPr id="7" name="Picture 6" descr="a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6600" y="2963243"/>
            <a:ext cx="4346536" cy="2624757"/>
          </a:xfrm>
          <a:prstGeom prst="rect">
            <a:avLst/>
          </a:prstGeom>
        </p:spPr>
      </p:pic>
      <p:pic>
        <p:nvPicPr>
          <p:cNvPr id="9" name="Picture 8" descr="a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9350" y="2997200"/>
            <a:ext cx="5165414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25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2970" y="326117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4702" y="1341408"/>
            <a:ext cx="69442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contact with the farmer for any kind of quire and takes help from them.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also give feed back through mail or mobile.</a:t>
            </a:r>
          </a:p>
        </p:txBody>
      </p:sp>
      <p:pic>
        <p:nvPicPr>
          <p:cNvPr id="7" name="Picture 6" descr="w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7532" y="2946934"/>
            <a:ext cx="5884334" cy="31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01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3037" y="326117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33245" y="1337357"/>
            <a:ext cx="8384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online based system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buying and selling fresh product.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user-friendly interface for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and the farmer.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admin panel to manage the backend functionalities.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system which is more secure to authenticate both user and admin.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helps farmer to improve there productivity and profitability.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sustainable production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images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2968" y="4521718"/>
            <a:ext cx="6400800" cy="20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53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6170" y="326117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Benefits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4667" y="1430868"/>
            <a:ext cx="7433733" cy="2611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based application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accessed from anywhere by internet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Independent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and Full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based authorization system.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two step verification as well as multiple login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earn-about-benefits-of-document-management-system-bann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228" y="4086414"/>
            <a:ext cx="8061620" cy="26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88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8369447" y="3230582"/>
            <a:ext cx="16381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stCxn id="30" idx="3"/>
            <a:endCxn id="55" idx="1"/>
          </p:cNvCxnSpPr>
          <p:nvPr/>
        </p:nvCxnSpPr>
        <p:spPr>
          <a:xfrm>
            <a:off x="5438667" y="1990448"/>
            <a:ext cx="856445" cy="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38395" y="5689598"/>
            <a:ext cx="566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Figure: Iterative Process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4220780" y="1528783"/>
            <a:ext cx="12178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developing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6295112" y="1808183"/>
            <a:ext cx="1217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6371314" y="3196715"/>
            <a:ext cx="1217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8267846" y="1799715"/>
            <a:ext cx="1655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4271580" y="2794000"/>
            <a:ext cx="121788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developing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1634067" y="3306782"/>
            <a:ext cx="1645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8547245" y="4788448"/>
            <a:ext cx="1773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6599912" y="4788449"/>
            <a:ext cx="1217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FC43235-0742-4B1E-9823-89A4DB901A9C}"/>
              </a:ext>
            </a:extLst>
          </p:cNvPr>
          <p:cNvSpPr txBox="1"/>
          <p:nvPr/>
        </p:nvSpPr>
        <p:spPr>
          <a:xfrm>
            <a:off x="4334935" y="4394199"/>
            <a:ext cx="12446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developing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489467" y="3394165"/>
            <a:ext cx="905862" cy="30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597666" y="3407605"/>
            <a:ext cx="771781" cy="7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834732" y="4964648"/>
            <a:ext cx="712513" cy="8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 flipV="1">
            <a:off x="5579535" y="4973115"/>
            <a:ext cx="1020377" cy="2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3C14F222-FCF2-47D0-80DE-4456A39A5D84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513000" y="1976739"/>
            <a:ext cx="754846" cy="7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513666" y="1998133"/>
            <a:ext cx="33867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30" idx="1"/>
          </p:cNvCxnSpPr>
          <p:nvPr/>
        </p:nvCxnSpPr>
        <p:spPr>
          <a:xfrm flipV="1">
            <a:off x="3488267" y="1990448"/>
            <a:ext cx="732513" cy="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8" idx="1"/>
            <a:endCxn id="58" idx="1"/>
          </p:cNvCxnSpPr>
          <p:nvPr/>
        </p:nvCxnSpPr>
        <p:spPr>
          <a:xfrm>
            <a:off x="4271580" y="3394165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3530600" y="3385699"/>
            <a:ext cx="707113" cy="26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3547533" y="5367867"/>
            <a:ext cx="787400" cy="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412067" y="1735667"/>
            <a:ext cx="85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/>
              <a:t>Build 1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3454400" y="3124200"/>
            <a:ext cx="85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/>
              <a:t>Build 2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3479800" y="5063066"/>
            <a:ext cx="85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 smtClean="0"/>
              <a:t>Build 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3889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448739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0941" y="1598124"/>
            <a:ext cx="50924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8.0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Economic Feasibility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Saving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operate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maintain </a:t>
            </a:r>
          </a:p>
        </p:txBody>
      </p:sp>
      <p:pic>
        <p:nvPicPr>
          <p:cNvPr id="5" name="Picture 4" descr="product-image_BFSR-1024x5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1667" y="1698412"/>
            <a:ext cx="5113867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3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Engineering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1506" y="1998454"/>
            <a:ext cx="62972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</a:p>
          <a:p>
            <a:pPr marL="342900" indent="-34290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342900" indent="-34290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marL="342900" indent="-34290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requirement_e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2134" y="1354666"/>
            <a:ext cx="6515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435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4437" y="509284"/>
            <a:ext cx="7956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8860" y="2100551"/>
            <a:ext cx="5477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manage category and product.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add, update,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view the category and product’s information.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manage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and order status.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able to </a:t>
            </a:r>
            <a:r>
              <a:rPr lang="en-S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invoice and print it.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access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part of the software.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blogs and also manage the blog.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can arrange events and also manage the event arrangement.</a:t>
            </a:r>
          </a:p>
          <a:p>
            <a:pPr marL="285750" indent="-285750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4720" y="1337733"/>
            <a:ext cx="3988814" cy="40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81647" y="2506981"/>
            <a:ext cx="2665599" cy="26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4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279" y="1457863"/>
            <a:ext cx="6142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8828" y="2256958"/>
            <a:ext cx="6542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choice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and products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order product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and view the order status.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to view information of available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products and others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the products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contact for any quires.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watch the blogs and events and they can register for it.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7-best-methods-of-improving-customer-responsivene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9800" y="2530294"/>
            <a:ext cx="4588933" cy="25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43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1867" y="490293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IUBAT- International University of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Agriculture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9066" y="3683001"/>
            <a:ext cx="3429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</a:t>
            </a:r>
          </a:p>
          <a:p>
            <a:pPr algn="ctr">
              <a:lnSpc>
                <a:spcPct val="150000"/>
              </a:lnSpc>
            </a:pPr>
            <a:r>
              <a:rPr lang="en-S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Humira</a:t>
            </a:r>
            <a:r>
              <a:rPr lang="en-S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Cousary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18103310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BCSE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0533" y="3632201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pPr algn="ctr">
              <a:lnSpc>
                <a:spcPct val="150000"/>
              </a:lnSpc>
            </a:pPr>
            <a:r>
              <a:rPr lang="en-S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S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Muhyminul</a:t>
            </a:r>
            <a:r>
              <a:rPr lang="en-S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Haque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Lecturer,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&amp; Engineering</a:t>
            </a:r>
          </a:p>
          <a:p>
            <a:endParaRPr lang="en-US" dirty="0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xmlns="" id="{53A257DD-A1E0-4B19-808F-2D490602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941904" y="2027691"/>
            <a:ext cx="1331898" cy="116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xmlns="" id="{4BDB745F-5C45-4F9E-A5E8-96170CA1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610709" y="1909041"/>
            <a:ext cx="1424158" cy="133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5926347" y="1388803"/>
            <a:ext cx="0" cy="2372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6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2037" y="2020340"/>
            <a:ext cx="722829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Validity of  Email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342900" indent="-342900"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All Credentials are valid, User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authenticated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can check Roles and Permissions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and admin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Role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Admin/Users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manage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and their panel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7800" y="2004060"/>
            <a:ext cx="2700867" cy="29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91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0458" y="1152907"/>
            <a:ext cx="381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7749" y="1656510"/>
            <a:ext cx="387326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information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categories and products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blogs and 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and delete items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and delete 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orders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the order status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user who want to contacted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3388" y="1199819"/>
            <a:ext cx="257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3388" y="1862665"/>
            <a:ext cx="372661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categories and products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products and add to cart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Confirm the order.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order status.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Watch blogs and events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themselves for the events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69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95623" y="556949"/>
            <a:ext cx="486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2603" y="2076090"/>
            <a:ext cx="7349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to login with their own password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encrypted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and password for admin, customer saved in the database for security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admin, no one can view the dashboard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42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90872" y="182880"/>
            <a:ext cx="2956259" cy="47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Use Case Diagram</a:t>
            </a:r>
            <a:endParaRPr lang="en-US" sz="2400" b="1" dirty="0"/>
          </a:p>
        </p:txBody>
      </p:sp>
      <p:pic>
        <p:nvPicPr>
          <p:cNvPr id="4" name="Picture 3" descr="EFM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5898" y="807720"/>
            <a:ext cx="5168646" cy="5907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3298" y="135469"/>
            <a:ext cx="4917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Scheduling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3234887"/>
              </p:ext>
            </p:extLst>
          </p:nvPr>
        </p:nvGraphicFramePr>
        <p:xfrm>
          <a:off x="3031066" y="1225635"/>
          <a:ext cx="7621694" cy="54964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88576">
                  <a:extLst>
                    <a:ext uri="{9D8B030D-6E8A-4147-A177-3AD203B41FA5}">
                      <a16:colId xmlns:a16="http://schemas.microsoft.com/office/drawing/2014/main" xmlns="" val="1182844035"/>
                    </a:ext>
                  </a:extLst>
                </a:gridCol>
                <a:gridCol w="1833118">
                  <a:extLst>
                    <a:ext uri="{9D8B030D-6E8A-4147-A177-3AD203B41FA5}">
                      <a16:colId xmlns:a16="http://schemas.microsoft.com/office/drawing/2014/main" xmlns="" val="2455976925"/>
                    </a:ext>
                  </a:extLst>
                </a:gridCol>
              </a:tblGrid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Name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Synonym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2347496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                                                                                   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1176478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 Registration 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F2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75127269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View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Categories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F3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81205808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View</a:t>
                      </a:r>
                      <a:r>
                        <a:rPr lang="en-SG" sz="14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Products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F4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43219720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n-SG" sz="14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 cart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F5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42524577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</a:t>
                      </a:r>
                      <a:r>
                        <a:rPr lang="en-US" sz="1400" b="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Order</a:t>
                      </a:r>
                      <a:r>
                        <a:rPr lang="en-US" sz="14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F6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22808205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View</a:t>
                      </a:r>
                      <a:r>
                        <a:rPr lang="en-SG" sz="1400" b="0" baseline="0" dirty="0" smtClean="0">
                          <a:effectLst/>
                          <a:latin typeface="Times New Roman" pitchFamily="18" charset="0"/>
                          <a:ea typeface="Times New Roman" panose="02020603050405020304" pitchFamily="18" charset="0"/>
                          <a:cs typeface="Times New Roman" pitchFamily="18" charset="0"/>
                        </a:rPr>
                        <a:t> the Order</a:t>
                      </a:r>
                      <a:endParaRPr lang="en-US" sz="1400" b="0" dirty="0">
                        <a:effectLst/>
                        <a:latin typeface="Times New Roman" pitchFamily="18" charset="0"/>
                        <a:ea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F7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32464053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Blogs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F8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00262332"/>
                  </a:ext>
                </a:extLst>
              </a:tr>
              <a:tr h="44955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Attend</a:t>
                      </a:r>
                      <a:r>
                        <a:rPr lang="en-SG" sz="14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Events</a:t>
                      </a:r>
                      <a:endParaRPr lang="en-US" sz="1400" b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F9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55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 contact</a:t>
                      </a:r>
                      <a:endParaRPr lang="en-US" sz="1400" b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F10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13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US" sz="1400" b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F11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28784" y="632968"/>
            <a:ext cx="5555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the Proposed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80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2628" y="441705"/>
            <a:ext cx="6909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6415" y="1380386"/>
            <a:ext cx="583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Point Estimation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6844" y="2028805"/>
            <a:ext cx="83848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Value Adjusted Factor (VAF)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= 0.55 + (0.01*TDI)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                                 =055 + (0.01*19)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                                 =0.55+0.19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                                 =0.74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Unadjusted Function Point (UFP) = UFP (transaction function) + UFP (data function)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= 32+51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= 83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Function Point (AFP) count = UFP* VAF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=83*0.74         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=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61.42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68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8866" y="508679"/>
            <a:ext cx="612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Scheduling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7546" y="1431985"/>
            <a:ext cx="698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 Based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xmlns="" val="2961155435"/>
              </p:ext>
            </p:extLst>
          </p:nvPr>
        </p:nvGraphicFramePr>
        <p:xfrm>
          <a:off x="2089508" y="2092960"/>
          <a:ext cx="8522899" cy="4500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695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15628813"/>
              </p:ext>
            </p:extLst>
          </p:nvPr>
        </p:nvGraphicFramePr>
        <p:xfrm>
          <a:off x="2022688" y="1831310"/>
          <a:ext cx="9003450" cy="44985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5689">
                  <a:extLst>
                    <a:ext uri="{9D8B030D-6E8A-4147-A177-3AD203B41FA5}">
                      <a16:colId xmlns:a16="http://schemas.microsoft.com/office/drawing/2014/main" xmlns="" val="3901465420"/>
                    </a:ext>
                  </a:extLst>
                </a:gridCol>
                <a:gridCol w="738224">
                  <a:extLst>
                    <a:ext uri="{9D8B030D-6E8A-4147-A177-3AD203B41FA5}">
                      <a16:colId xmlns:a16="http://schemas.microsoft.com/office/drawing/2014/main" xmlns="" val="41148105"/>
                    </a:ext>
                  </a:extLst>
                </a:gridCol>
                <a:gridCol w="728163">
                  <a:extLst>
                    <a:ext uri="{9D8B030D-6E8A-4147-A177-3AD203B41FA5}">
                      <a16:colId xmlns:a16="http://schemas.microsoft.com/office/drawing/2014/main" xmlns="" val="1904958823"/>
                    </a:ext>
                  </a:extLst>
                </a:gridCol>
                <a:gridCol w="563258">
                  <a:extLst>
                    <a:ext uri="{9D8B030D-6E8A-4147-A177-3AD203B41FA5}">
                      <a16:colId xmlns:a16="http://schemas.microsoft.com/office/drawing/2014/main" xmlns="" val="3137139340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3866967112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186244168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3621445465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2747664612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2042454145"/>
                    </a:ext>
                  </a:extLst>
                </a:gridCol>
                <a:gridCol w="562295">
                  <a:extLst>
                    <a:ext uri="{9D8B030D-6E8A-4147-A177-3AD203B41FA5}">
                      <a16:colId xmlns:a16="http://schemas.microsoft.com/office/drawing/2014/main" xmlns="" val="2140580724"/>
                    </a:ext>
                  </a:extLst>
                </a:gridCol>
                <a:gridCol w="684782">
                  <a:extLst>
                    <a:ext uri="{9D8B030D-6E8A-4147-A177-3AD203B41FA5}">
                      <a16:colId xmlns:a16="http://schemas.microsoft.com/office/drawing/2014/main" xmlns="" val="4192831016"/>
                    </a:ext>
                  </a:extLst>
                </a:gridCol>
                <a:gridCol w="684782">
                  <a:extLst>
                    <a:ext uri="{9D8B030D-6E8A-4147-A177-3AD203B41FA5}">
                      <a16:colId xmlns:a16="http://schemas.microsoft.com/office/drawing/2014/main" xmlns="" val="3648311249"/>
                    </a:ext>
                  </a:extLst>
                </a:gridCol>
                <a:gridCol w="684782">
                  <a:extLst>
                    <a:ext uri="{9D8B030D-6E8A-4147-A177-3AD203B41FA5}">
                      <a16:colId xmlns:a16="http://schemas.microsoft.com/office/drawing/2014/main" xmlns="" val="4173776992"/>
                    </a:ext>
                  </a:extLst>
                </a:gridCol>
              </a:tblGrid>
              <a:tr h="475535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 anchor="ctr"/>
                </a:tc>
                <a:extLst>
                  <a:ext uri="{0D108BD9-81ED-4DB2-BD59-A6C34878D82A}">
                    <a16:rowId xmlns:a16="http://schemas.microsoft.com/office/drawing/2014/main" xmlns="" val="1635203515"/>
                  </a:ext>
                </a:extLst>
              </a:tr>
              <a:tr h="9419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offer info analysis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782373832"/>
                  </a:ext>
                </a:extLst>
              </a:tr>
              <a:tr h="4755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2996283854"/>
                  </a:ext>
                </a:extLst>
              </a:tr>
              <a:tr h="4755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2357155783"/>
                  </a:ext>
                </a:extLst>
              </a:tr>
              <a:tr h="4755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Designing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1410930733"/>
                  </a:ext>
                </a:extLst>
              </a:tr>
              <a:tr h="4755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2417495063"/>
                  </a:ext>
                </a:extLst>
              </a:tr>
              <a:tr h="4755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extLst>
                  <a:ext uri="{0D108BD9-81ED-4DB2-BD59-A6C34878D82A}">
                    <a16:rowId xmlns:a16="http://schemas.microsoft.com/office/drawing/2014/main" xmlns="" val="1639990062"/>
                  </a:ext>
                </a:extLst>
              </a:tr>
              <a:tr h="5304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highlight>
                            <a:srgbClr val="808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highlight>
                            <a:srgbClr val="8080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35" marR="64135" marT="9525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31152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54401" y="508679"/>
            <a:ext cx="599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Scheduling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224" y="1116952"/>
            <a:ext cx="607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Scheduling Chart </a:t>
            </a:r>
          </a:p>
        </p:txBody>
      </p:sp>
    </p:spTree>
    <p:extLst>
      <p:ext uri="{BB962C8B-B14F-4D97-AF65-F5344CB8AC3E}">
        <p14:creationId xmlns:p14="http://schemas.microsoft.com/office/powerpoint/2010/main" xmlns="" val="15459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85533" y="423333"/>
            <a:ext cx="62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Scheduling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200" y="1278467"/>
            <a:ext cx="469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1" y="3597069"/>
            <a:ext cx="5384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Laptop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life = 1.5 years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practice = 16 weeks = 4 months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cost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(70000/18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x 4 x 2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31111.11 BDT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88091103"/>
              </p:ext>
            </p:extLst>
          </p:nvPr>
        </p:nvGraphicFramePr>
        <p:xfrm>
          <a:off x="7755467" y="3365604"/>
          <a:ext cx="4149990" cy="1985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4995">
                  <a:extLst>
                    <a:ext uri="{9D8B030D-6E8A-4147-A177-3AD203B41FA5}">
                      <a16:colId xmlns:a16="http://schemas.microsoft.com/office/drawing/2014/main" xmlns="" val="1374688914"/>
                    </a:ext>
                  </a:extLst>
                </a:gridCol>
                <a:gridCol w="2074995">
                  <a:extLst>
                    <a:ext uri="{9D8B030D-6E8A-4147-A177-3AD203B41FA5}">
                      <a16:colId xmlns:a16="http://schemas.microsoft.com/office/drawing/2014/main" xmlns="" val="3873929354"/>
                    </a:ext>
                  </a:extLst>
                </a:gridCol>
              </a:tblGrid>
              <a:tr h="4963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358562"/>
                  </a:ext>
                </a:extLst>
              </a:tr>
              <a:tr h="4964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 Office 2010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10250939"/>
                  </a:ext>
                </a:extLst>
              </a:tr>
              <a:tr h="4964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10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9321347"/>
                  </a:ext>
                </a:extLst>
              </a:tr>
              <a:tr h="4964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22000 BDT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4676581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75228" y="2572025"/>
            <a:ext cx="3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Cost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1" y="2634213"/>
            <a:ext cx="348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217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59199" y="402879"/>
            <a:ext cx="5954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and Scheduling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352" y="1190954"/>
            <a:ext cx="2733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4861044"/>
              </p:ext>
            </p:extLst>
          </p:nvPr>
        </p:nvGraphicFramePr>
        <p:xfrm>
          <a:off x="2260865" y="2816173"/>
          <a:ext cx="4232804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6402">
                  <a:extLst>
                    <a:ext uri="{9D8B030D-6E8A-4147-A177-3AD203B41FA5}">
                      <a16:colId xmlns:a16="http://schemas.microsoft.com/office/drawing/2014/main" xmlns="" val="1203919878"/>
                    </a:ext>
                  </a:extLst>
                </a:gridCol>
                <a:gridCol w="2116402">
                  <a:extLst>
                    <a:ext uri="{9D8B030D-6E8A-4147-A177-3AD203B41FA5}">
                      <a16:colId xmlns:a16="http://schemas.microsoft.com/office/drawing/2014/main" xmlns="" val="1220896946"/>
                    </a:ext>
                  </a:extLst>
                </a:gridCol>
              </a:tblGrid>
              <a:tr h="27565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47545369"/>
                  </a:ext>
                </a:extLst>
              </a:tr>
              <a:tr h="275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951104"/>
                  </a:ext>
                </a:extLst>
              </a:tr>
              <a:tr h="275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House rent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5738526"/>
                  </a:ext>
                </a:extLst>
              </a:tr>
              <a:tr h="275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bill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3294112"/>
                  </a:ext>
                </a:extLst>
              </a:tr>
              <a:tr h="275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6274266"/>
                  </a:ext>
                </a:extLst>
              </a:tr>
              <a:tr h="2757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5200 BDT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345428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95828794"/>
              </p:ext>
            </p:extLst>
          </p:nvPr>
        </p:nvGraphicFramePr>
        <p:xfrm>
          <a:off x="7188200" y="2752000"/>
          <a:ext cx="4498446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9223">
                  <a:extLst>
                    <a:ext uri="{9D8B030D-6E8A-4147-A177-3AD203B41FA5}">
                      <a16:colId xmlns:a16="http://schemas.microsoft.com/office/drawing/2014/main" xmlns="" val="3773955864"/>
                    </a:ext>
                  </a:extLst>
                </a:gridCol>
                <a:gridCol w="2249223">
                  <a:extLst>
                    <a:ext uri="{9D8B030D-6E8A-4147-A177-3AD203B41FA5}">
                      <a16:colId xmlns:a16="http://schemas.microsoft.com/office/drawing/2014/main" xmlns="" val="358253223"/>
                    </a:ext>
                  </a:extLst>
                </a:gridCol>
              </a:tblGrid>
              <a:tr h="2965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Amount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5811273"/>
                  </a:ext>
                </a:extLst>
              </a:tr>
              <a:tr h="2966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85,300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00969392"/>
                  </a:ext>
                </a:extLst>
              </a:tr>
              <a:tr h="2966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31111.11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5982675"/>
                  </a:ext>
                </a:extLst>
              </a:tr>
              <a:tr h="2966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22000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4956877"/>
                  </a:ext>
                </a:extLst>
              </a:tr>
              <a:tr h="2966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4564055"/>
                  </a:ext>
                </a:extLst>
              </a:tr>
              <a:tr h="2966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143611.11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4762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46400" y="1971120"/>
            <a:ext cx="286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Cost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2756" y="1971120"/>
            <a:ext cx="27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90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1457" y="1500836"/>
            <a:ext cx="64525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Planning &amp; Scheduling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2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1" y="326117"/>
            <a:ext cx="458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9333" y="1837267"/>
            <a:ext cx="84729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Mitigation-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Proactive planning for risk avoidance.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Monitoring-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Assessing whether predicted risks occur or not, ensuring preventive steps are being properly applied, collect information for future risk analysis, attempt to determine which risks caused which problem.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Actions to be taken in the event that mitigation steps have failed and the risk has become a live problem.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3400" y="1264060"/>
            <a:ext cx="382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RMMM Plan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8733" y="326117"/>
            <a:ext cx="602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4128663"/>
              </p:ext>
            </p:extLst>
          </p:nvPr>
        </p:nvGraphicFramePr>
        <p:xfrm>
          <a:off x="2799924" y="1849056"/>
          <a:ext cx="8232141" cy="43561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275">
                  <a:extLst>
                    <a:ext uri="{9D8B030D-6E8A-4147-A177-3AD203B41FA5}">
                      <a16:colId xmlns:a16="http://schemas.microsoft.com/office/drawing/2014/main" xmlns="" val="1068899327"/>
                    </a:ext>
                  </a:extLst>
                </a:gridCol>
                <a:gridCol w="5444866">
                  <a:extLst>
                    <a:ext uri="{9D8B030D-6E8A-4147-A177-3AD203B41FA5}">
                      <a16:colId xmlns:a16="http://schemas.microsoft.com/office/drawing/2014/main" xmlns="" val="1339238936"/>
                    </a:ext>
                  </a:extLst>
                </a:gridCol>
              </a:tblGrid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Risk (P01)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25-10-2021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19946748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 the requirement for project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18593809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(18%)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59964410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Marginal (2)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8154350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may change their requirements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4589250"/>
                  </a:ext>
                </a:extLst>
              </a:tr>
              <a:tr h="115247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are redefined by the company due to time or business needs. Meeting should be occurred with the company on a regular basis. This ensures that the product we are producing solves a problem.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9018846"/>
                  </a:ext>
                </a:extLst>
              </a:tr>
              <a:tr h="8009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emergency meeting between both parties to identify new project requirements and goals.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6111591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occur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93" marR="56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038078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37623" y="952852"/>
            <a:ext cx="3488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Risk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59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4099" y="326117"/>
            <a:ext cx="567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0200" y="1261534"/>
            <a:ext cx="458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Risk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46663950"/>
              </p:ext>
            </p:extLst>
          </p:nvPr>
        </p:nvGraphicFramePr>
        <p:xfrm>
          <a:off x="2802465" y="1843440"/>
          <a:ext cx="8534401" cy="44050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4284">
                  <a:extLst>
                    <a:ext uri="{9D8B030D-6E8A-4147-A177-3AD203B41FA5}">
                      <a16:colId xmlns:a16="http://schemas.microsoft.com/office/drawing/2014/main" xmlns="" val="3657021926"/>
                    </a:ext>
                  </a:extLst>
                </a:gridCol>
                <a:gridCol w="5800117">
                  <a:extLst>
                    <a:ext uri="{9D8B030D-6E8A-4147-A177-3AD203B41FA5}">
                      <a16:colId xmlns:a16="http://schemas.microsoft.com/office/drawing/2014/main" xmlns="" val="3497948592"/>
                    </a:ext>
                  </a:extLst>
                </a:gridCol>
              </a:tblGrid>
              <a:tr h="425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Risk (B01)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20-10-2021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041283"/>
                  </a:ext>
                </a:extLst>
              </a:tr>
              <a:tr h="425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Insufficient Budget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0126377"/>
                  </a:ext>
                </a:extLst>
              </a:tr>
              <a:tr h="425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(35%)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10714206"/>
                  </a:ext>
                </a:extLst>
              </a:tr>
              <a:tr h="425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Marginal (2)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35672501"/>
                  </a:ext>
                </a:extLst>
              </a:tr>
              <a:tr h="6441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the budget is low project might not complete.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94760795"/>
                  </a:ext>
                </a:extLst>
              </a:tr>
              <a:tr h="991812"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 b="1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whole system should need the data server and it can be costly. We discover several alternative streaming services to cut back the budget risk</a:t>
                      </a:r>
                      <a:endParaRPr lang="en-US" sz="14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3631602"/>
                  </a:ext>
                </a:extLst>
              </a:tr>
              <a:tr h="600104"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Refinement in project goal. A new plan for regulate the budget.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63701968"/>
                  </a:ext>
                </a:extLst>
              </a:tr>
              <a:tr h="425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resolved.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16" marR="60516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650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21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7732" y="286091"/>
            <a:ext cx="546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7732" y="970344"/>
            <a:ext cx="517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Risk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66957834"/>
              </p:ext>
            </p:extLst>
          </p:nvPr>
        </p:nvGraphicFramePr>
        <p:xfrm>
          <a:off x="2429932" y="1684866"/>
          <a:ext cx="8779935" cy="4693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40">
                  <a:extLst>
                    <a:ext uri="{9D8B030D-6E8A-4147-A177-3AD203B41FA5}">
                      <a16:colId xmlns:a16="http://schemas.microsoft.com/office/drawing/2014/main" xmlns="" val="919776183"/>
                    </a:ext>
                  </a:extLst>
                </a:gridCol>
                <a:gridCol w="6607795">
                  <a:extLst>
                    <a:ext uri="{9D8B030D-6E8A-4147-A177-3AD203B41FA5}">
                      <a16:colId xmlns:a16="http://schemas.microsoft.com/office/drawing/2014/main" xmlns="" val="2247104834"/>
                    </a:ext>
                  </a:extLst>
                </a:gridCol>
              </a:tblGrid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Risk (T01)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Date: 20-11-2021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04785370"/>
                  </a:ext>
                </a:extLst>
              </a:tr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Experience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6162078"/>
                  </a:ext>
                </a:extLst>
              </a:tr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(20%)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1225499"/>
                  </a:ext>
                </a:extLst>
              </a:tr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Tolerable (3)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4401358"/>
                  </a:ext>
                </a:extLst>
              </a:tr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members experience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0566584"/>
                  </a:ext>
                </a:extLst>
              </a:tr>
              <a:tr h="8472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&amp; Monitoring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development cost of the software may increase by 20%. After Consulting with the System Analyst during the system analysis, design and testing phase of the software project.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46920146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Though the implementation cost is increased by 20%, the project continuous to be feasible. Set appointment for formal meeting with the System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Analyst.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0773865"/>
                  </a:ext>
                </a:extLst>
              </a:tr>
              <a:tr h="2522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arise yet.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277" marR="46277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086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424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2865" y="448733"/>
            <a:ext cx="5816602" cy="47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0933" y="1041400"/>
            <a:ext cx="4428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User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Blank diagram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1764" y="1529364"/>
            <a:ext cx="6740236" cy="51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5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8267" y="444845"/>
            <a:ext cx="603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8800" y="1151467"/>
            <a:ext cx="386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Admin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cticity for adm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2466" y="1776995"/>
            <a:ext cx="7187201" cy="50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788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9199" y="290352"/>
            <a:ext cx="590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9533" y="1079100"/>
            <a:ext cx="4809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9533" y="1640933"/>
            <a:ext cx="5147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(Context Level Diagram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9000" y="1787143"/>
            <a:ext cx="8839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6696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2601" y="169334"/>
            <a:ext cx="496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9401" y="618067"/>
            <a:ext cx="486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evel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7276" y="812165"/>
            <a:ext cx="7961769" cy="60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2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5534" y="473734"/>
            <a:ext cx="576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7134" y="1100667"/>
            <a:ext cx="4741334" cy="40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1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502216"/>
            <a:ext cx="6833890" cy="5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07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1288373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5467" y="348964"/>
            <a:ext cx="521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066" y="1762424"/>
            <a:ext cx="9726083" cy="37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067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3763" y="1583267"/>
            <a:ext cx="5284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</a:pP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E-farming ?</a:t>
            </a:r>
          </a:p>
          <a:p>
            <a:pPr marL="285750" indent="-285750" algn="just">
              <a:lnSpc>
                <a:spcPct val="150000"/>
              </a:lnSpc>
            </a:pP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E-farming Management System?</a:t>
            </a:r>
          </a:p>
          <a:p>
            <a:pPr marL="285750" indent="-285750" algn="just">
              <a:lnSpc>
                <a:spcPct val="150000"/>
              </a:lnSpc>
            </a:pP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beneficial side of E-farming?</a:t>
            </a:r>
          </a:p>
          <a:p>
            <a:pPr marL="285750" indent="-285750" algn="just">
              <a:lnSpc>
                <a:spcPct val="150000"/>
              </a:lnSpc>
            </a:pP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we use this system?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farmer-hold-box-fresh-vegetables-260nw-5248686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38534" y="1651649"/>
            <a:ext cx="3560840" cy="38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2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9133" y="270933"/>
            <a:ext cx="546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5066" y="1041400"/>
            <a:ext cx="619760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3 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8819" y="1202266"/>
            <a:ext cx="8704597" cy="53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2787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2933" y="326117"/>
            <a:ext cx="492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5933" y="1103547"/>
            <a:ext cx="579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4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97" y="1288203"/>
            <a:ext cx="8282940" cy="51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4472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0667" y="203201"/>
            <a:ext cx="6299200" cy="47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8199" y="762000"/>
            <a:ext cx="700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5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044" y="862408"/>
            <a:ext cx="9315555" cy="5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0568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0" y="406400"/>
            <a:ext cx="54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3" y="1152907"/>
            <a:ext cx="512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6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9854" y="1410123"/>
            <a:ext cx="9662160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4793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23733" y="262466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33539" y="941401"/>
            <a:ext cx="2399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7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2350" y="908474"/>
            <a:ext cx="9334500" cy="58369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50734" y="237067"/>
            <a:ext cx="526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6539" y="899067"/>
            <a:ext cx="2399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Process 8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2026" y="827616"/>
            <a:ext cx="947928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1" y="584200"/>
            <a:ext cx="5088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5799" y="110068"/>
            <a:ext cx="651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E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8924" y="974514"/>
            <a:ext cx="8566758" cy="57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454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1370" y="305895"/>
            <a:ext cx="61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Designing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4933" y="778933"/>
            <a:ext cx="4727537" cy="41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equence diagr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702" y="821268"/>
            <a:ext cx="11881486" cy="60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1790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8533" y="2743199"/>
            <a:ext cx="761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3036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5134" y="55694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5027" y="1541272"/>
            <a:ext cx="585893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I would like to work in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online based payment system.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contact with customer from the site.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Payment Gateway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Option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16424862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8544" y="3199827"/>
            <a:ext cx="5202936" cy="29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88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2237" y="42789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Overview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Cap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8467" y="791105"/>
            <a:ext cx="2438400" cy="1549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94000" y="1422400"/>
            <a:ext cx="6127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SG" dirty="0" smtClean="0"/>
              <a:t> </a:t>
            </a:r>
            <a:r>
              <a:rPr lang="en-US" dirty="0" smtClean="0"/>
              <a:t>Established in 2017 in Dhaka, Bangladesh.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web solution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software development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mobile application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graphic &amp; multimedia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domain hosting 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digital marketing service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 Vision: “Make every youth skilled &amp; employed.”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46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4267" y="691242"/>
            <a:ext cx="59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82334" y="1727200"/>
            <a:ext cx="8221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building this website, I have learned a lot of things.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depth , Complex query writing and so many.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development of this system I am confident enough that I can work on any professional environment and I also learned the following –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clients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requirements from clients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under an environment and under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7392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Picture 2" descr="istockphoto-1271311350-612x6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0085" y="1837267"/>
            <a:ext cx="6657472" cy="35136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9570" y="509284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5800" y="1210733"/>
            <a:ext cx="9118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E-farming Management System is an easier process to maintain and selling goods door to door at any time.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must be authenticated with his/her login details.</a:t>
            </a:r>
          </a:p>
        </p:txBody>
      </p:sp>
      <p:pic>
        <p:nvPicPr>
          <p:cNvPr id="7" name="Picture 6" descr="w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4466" y="3051292"/>
            <a:ext cx="5046134" cy="2714508"/>
          </a:xfrm>
          <a:prstGeom prst="rect">
            <a:avLst/>
          </a:prstGeom>
        </p:spPr>
      </p:pic>
      <p:pic>
        <p:nvPicPr>
          <p:cNvPr id="9" name="Picture 8" descr="w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8783" y="3081866"/>
            <a:ext cx="5387551" cy="26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85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09970" y="343145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1134" y="1082880"/>
            <a:ext cx="96357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visit the website and select the category and products and get the information about the product.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watch the blog and attend event which is organized by the farm.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w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6742" y="2523067"/>
            <a:ext cx="3910498" cy="2235200"/>
          </a:xfrm>
          <a:prstGeom prst="rect">
            <a:avLst/>
          </a:prstGeom>
        </p:spPr>
      </p:pic>
      <p:pic>
        <p:nvPicPr>
          <p:cNvPr id="8" name="Picture 7" descr="w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2468" y="2507566"/>
            <a:ext cx="4032088" cy="2199900"/>
          </a:xfrm>
          <a:prstGeom prst="rect">
            <a:avLst/>
          </a:prstGeom>
        </p:spPr>
      </p:pic>
      <p:pic>
        <p:nvPicPr>
          <p:cNvPr id="9" name="Picture 8" descr="w1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202" y="4826019"/>
            <a:ext cx="3623734" cy="18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078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5734" y="296333"/>
            <a:ext cx="6138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6932" y="829733"/>
            <a:ext cx="7780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order their product what they need without any hassle.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dynamically generate product price and quantity.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one click they can placed their orders.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get the status about his/her order.</a:t>
            </a:r>
          </a:p>
        </p:txBody>
      </p:sp>
      <p:pic>
        <p:nvPicPr>
          <p:cNvPr id="5" name="Picture 4" descr="w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3053" y="2650068"/>
            <a:ext cx="3497480" cy="2052607"/>
          </a:xfrm>
          <a:prstGeom prst="rect">
            <a:avLst/>
          </a:prstGeom>
        </p:spPr>
      </p:pic>
      <p:pic>
        <p:nvPicPr>
          <p:cNvPr id="6" name="Picture 5" descr="w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4933" y="2591687"/>
            <a:ext cx="3894668" cy="2098227"/>
          </a:xfrm>
          <a:prstGeom prst="rect">
            <a:avLst/>
          </a:prstGeom>
        </p:spPr>
      </p:pic>
      <p:pic>
        <p:nvPicPr>
          <p:cNvPr id="8" name="Picture 7" descr="w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5800" y="4747852"/>
            <a:ext cx="3681150" cy="1974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92570" y="443233"/>
            <a:ext cx="7487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C142-E318-46BF-AAB5-894DEC34D48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1222" y="1211298"/>
            <a:ext cx="791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manage the whole system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new category and product and manage them.</a:t>
            </a:r>
          </a:p>
        </p:txBody>
      </p:sp>
      <p:pic>
        <p:nvPicPr>
          <p:cNvPr id="10" name="Picture 9" descr="a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2999" y="2223559"/>
            <a:ext cx="4089401" cy="2200183"/>
          </a:xfrm>
          <a:prstGeom prst="rect">
            <a:avLst/>
          </a:prstGeom>
        </p:spPr>
      </p:pic>
      <p:pic>
        <p:nvPicPr>
          <p:cNvPr id="11" name="Picture 10" descr="a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4937" y="2243667"/>
            <a:ext cx="3732408" cy="2099733"/>
          </a:xfrm>
          <a:prstGeom prst="rect">
            <a:avLst/>
          </a:prstGeom>
        </p:spPr>
      </p:pic>
      <p:pic>
        <p:nvPicPr>
          <p:cNvPr id="12" name="Picture 11" descr="a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8333" y="4551359"/>
            <a:ext cx="3903134" cy="20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37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3565</TotalTime>
  <Words>1667</Words>
  <Application>Microsoft Office PowerPoint</Application>
  <PresentationFormat>Custom</PresentationFormat>
  <Paragraphs>526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Wisp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Shabiul Alam Shakil</dc:creator>
  <cp:lastModifiedBy>HP</cp:lastModifiedBy>
  <cp:revision>127</cp:revision>
  <dcterms:created xsi:type="dcterms:W3CDTF">2022-02-02T09:52:49Z</dcterms:created>
  <dcterms:modified xsi:type="dcterms:W3CDTF">2022-02-17T02:36:45Z</dcterms:modified>
</cp:coreProperties>
</file>